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8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4" r:id="rId13"/>
    <p:sldId id="275" r:id="rId14"/>
    <p:sldId id="276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0"/>
    <p:restoredTop sz="94681"/>
  </p:normalViewPr>
  <p:slideViewPr>
    <p:cSldViewPr snapToGrid="0" snapToObjects="1">
      <p:cViewPr varScale="1">
        <p:scale>
          <a:sx n="114" d="100"/>
          <a:sy n="114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4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5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8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2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56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576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762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990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15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09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11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93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tN49re9Nq8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www.youtube.com/watch?v=5Lwr-Szu4V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107785-DF38-9D40-9222-6B1CC9E40303}"/>
              </a:ext>
            </a:extLst>
          </p:cNvPr>
          <p:cNvSpPr/>
          <p:nvPr/>
        </p:nvSpPr>
        <p:spPr>
          <a:xfrm>
            <a:off x="5150224" y="0"/>
            <a:ext cx="704177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7CF77-BF34-A54C-98CB-06512A8C5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0082" y="758952"/>
            <a:ext cx="4445598" cy="3566160"/>
          </a:xfrm>
        </p:spPr>
        <p:txBody>
          <a:bodyPr>
            <a:noAutofit/>
          </a:bodyPr>
          <a:lstStyle/>
          <a:p>
            <a:r>
              <a:rPr lang="en-US" sz="6600" b="1" dirty="0"/>
              <a:t>S</a:t>
            </a:r>
            <a:r>
              <a:rPr lang="en-US" sz="5400" dirty="0"/>
              <a:t>oftware </a:t>
            </a:r>
            <a:r>
              <a:rPr lang="en-US" sz="6600" b="1" dirty="0"/>
              <a:t>D</a:t>
            </a:r>
            <a:r>
              <a:rPr lang="en-US" sz="5400" dirty="0"/>
              <a:t>evelopment </a:t>
            </a:r>
            <a:r>
              <a:rPr lang="en-US" sz="6600" b="1" dirty="0"/>
              <a:t>L</a:t>
            </a:r>
            <a:r>
              <a:rPr lang="en-US" sz="5400" dirty="0"/>
              <a:t>ife</a:t>
            </a:r>
            <a:r>
              <a:rPr lang="en-US" sz="6600" b="1" dirty="0"/>
              <a:t>c</a:t>
            </a:r>
            <a:r>
              <a:rPr lang="en-US" sz="5400" dirty="0"/>
              <a:t>ycle (SDLC)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78F31-F3A4-D442-AD3B-2BC5FE84C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2853" y="4645152"/>
            <a:ext cx="4138923" cy="1143000"/>
          </a:xfrm>
        </p:spPr>
        <p:txBody>
          <a:bodyPr/>
          <a:lstStyle/>
          <a:p>
            <a:r>
              <a:rPr lang="en-US" dirty="0"/>
              <a:t>Dr. Jason B. Shepherd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30794-6FFE-5F49-B050-3B427CC9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0990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A8A1B3-5926-274D-89D7-07A937ECB14F}"/>
              </a:ext>
            </a:extLst>
          </p:cNvPr>
          <p:cNvCxnSpPr/>
          <p:nvPr/>
        </p:nvCxnSpPr>
        <p:spPr>
          <a:xfrm>
            <a:off x="7051012" y="4437529"/>
            <a:ext cx="33570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687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1786" y="21710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Feasibility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3786" y="26282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3386" y="30092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Architecture/design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1586" y="345183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Coding &amp; module 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5986" y="38474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Integration &amp; system testing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7586" y="4228475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Delivery, deployment, &amp; maintenance</a:t>
            </a:r>
          </a:p>
        </p:txBody>
      </p:sp>
      <p:cxnSp>
        <p:nvCxnSpPr>
          <p:cNvPr id="11" name="Curved Connector 10"/>
          <p:cNvCxnSpPr/>
          <p:nvPr/>
        </p:nvCxnSpPr>
        <p:spPr>
          <a:xfrm rot="16200000" flipH="1">
            <a:off x="2387186" y="23234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3072986" y="2780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4139786" y="3161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282786" y="36188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H="1">
            <a:off x="6501986" y="399987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997C484-2CBB-4845-89C9-D9813EEEF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650521"/>
            <a:ext cx="10058400" cy="1764267"/>
          </a:xfrm>
        </p:spPr>
        <p:txBody>
          <a:bodyPr>
            <a:normAutofit lnSpcReduction="10000"/>
          </a:bodyPr>
          <a:lstStyle/>
          <a:p>
            <a:pPr marL="457200" indent="-457200"/>
            <a:r>
              <a:rPr lang="en-US" dirty="0"/>
              <a:t>Good: we know where we are in development</a:t>
            </a:r>
          </a:p>
          <a:p>
            <a:pPr marL="457200" indent="-457200"/>
            <a:r>
              <a:rPr lang="en-US" dirty="0"/>
              <a:t>Good: efficient when requirements are well-understood</a:t>
            </a:r>
          </a:p>
          <a:p>
            <a:pPr marL="457200" indent="-457200"/>
            <a:r>
              <a:rPr lang="en-US" dirty="0"/>
              <a:t>Bad: unlikely development will be truly linear</a:t>
            </a:r>
          </a:p>
          <a:p>
            <a:pPr marL="0" indent="0">
              <a:buNone/>
            </a:pPr>
            <a:r>
              <a:rPr lang="en-US" dirty="0"/>
              <a:t>                     (requirements often not known </a:t>
            </a:r>
            <a:r>
              <a:rPr lang="en-US" i="1" dirty="0"/>
              <a:t>a priori</a:t>
            </a:r>
            <a:r>
              <a:rPr lang="en-US" dirty="0"/>
              <a:t>)</a:t>
            </a:r>
          </a:p>
          <a:p>
            <a:pPr marL="457200" indent="-45720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64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Loops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1786" y="21710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Feasibility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3786" y="26282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3386" y="30092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Architecture/design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1586" y="345183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Coding &amp; module 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5986" y="38474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Integration &amp; system testing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7586" y="4228475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Delivery, deployment, &amp; maintenance</a:t>
            </a:r>
          </a:p>
        </p:txBody>
      </p:sp>
      <p:cxnSp>
        <p:nvCxnSpPr>
          <p:cNvPr id="11" name="Curved Connector 10"/>
          <p:cNvCxnSpPr/>
          <p:nvPr/>
        </p:nvCxnSpPr>
        <p:spPr>
          <a:xfrm rot="16200000" flipH="1">
            <a:off x="2387186" y="23234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3072986" y="2780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4139786" y="3161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282786" y="36188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H="1">
            <a:off x="6501986" y="399987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0DB5C3C-CD97-DD4D-A4CD-8F034ED54BCC}"/>
              </a:ext>
            </a:extLst>
          </p:cNvPr>
          <p:cNvCxnSpPr/>
          <p:nvPr/>
        </p:nvCxnSpPr>
        <p:spPr>
          <a:xfrm rot="16200000" flipV="1">
            <a:off x="1499838" y="2497870"/>
            <a:ext cx="304800" cy="304800"/>
          </a:xfrm>
          <a:prstGeom prst="curvedConnector3">
            <a:avLst>
              <a:gd name="adj1" fmla="val 352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1195A85-1B66-E542-9FBD-58DD311B4B2D}"/>
              </a:ext>
            </a:extLst>
          </p:cNvPr>
          <p:cNvCxnSpPr/>
          <p:nvPr/>
        </p:nvCxnSpPr>
        <p:spPr>
          <a:xfrm rot="16200000" flipV="1">
            <a:off x="2185638" y="2878870"/>
            <a:ext cx="304800" cy="304800"/>
          </a:xfrm>
          <a:prstGeom prst="curvedConnector3">
            <a:avLst>
              <a:gd name="adj1" fmla="val 352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096DF3F6-6230-0346-B56D-6259BE09BFE5}"/>
              </a:ext>
            </a:extLst>
          </p:cNvPr>
          <p:cNvCxnSpPr/>
          <p:nvPr/>
        </p:nvCxnSpPr>
        <p:spPr>
          <a:xfrm rot="16200000" flipV="1">
            <a:off x="3023838" y="3336071"/>
            <a:ext cx="304800" cy="304800"/>
          </a:xfrm>
          <a:prstGeom prst="curvedConnector3">
            <a:avLst>
              <a:gd name="adj1" fmla="val 352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529D0575-C084-7F42-8B9E-C729DACEDF3F}"/>
              </a:ext>
            </a:extLst>
          </p:cNvPr>
          <p:cNvCxnSpPr/>
          <p:nvPr/>
        </p:nvCxnSpPr>
        <p:spPr>
          <a:xfrm rot="16200000" flipV="1">
            <a:off x="3938238" y="3717070"/>
            <a:ext cx="304800" cy="304800"/>
          </a:xfrm>
          <a:prstGeom prst="curvedConnector3">
            <a:avLst>
              <a:gd name="adj1" fmla="val 352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BE081F24-A849-1E44-AAA1-7A6BB7FADCD8}"/>
              </a:ext>
            </a:extLst>
          </p:cNvPr>
          <p:cNvCxnSpPr/>
          <p:nvPr/>
        </p:nvCxnSpPr>
        <p:spPr>
          <a:xfrm rot="16200000" flipV="1">
            <a:off x="5309838" y="4098071"/>
            <a:ext cx="304800" cy="304800"/>
          </a:xfrm>
          <a:prstGeom prst="curvedConnector3">
            <a:avLst>
              <a:gd name="adj1" fmla="val 352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608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Application Development (RAD)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4290177"/>
            <a:ext cx="8229600" cy="1928483"/>
          </a:xfrm>
        </p:spPr>
        <p:txBody>
          <a:bodyPr>
            <a:normAutofit/>
          </a:bodyPr>
          <a:lstStyle/>
          <a:p>
            <a:r>
              <a:rPr lang="en-US" dirty="0"/>
              <a:t>“High speed” adaptation of waterfall model</a:t>
            </a:r>
          </a:p>
          <a:p>
            <a:r>
              <a:rPr lang="en-US" dirty="0"/>
              <a:t>Rapid development achieved by component-based construction (and advanced tools)</a:t>
            </a:r>
          </a:p>
          <a:p>
            <a:r>
              <a:rPr lang="en-US" dirty="0"/>
              <a:t>Used to create functional system quickly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1863" y="195429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Business modeling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32463" y="241149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 modeling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42063" y="2865714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Process modeling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1663" y="3308269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Application generation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6063" y="3703914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Testing and delivery</a:t>
            </a:r>
          </a:p>
        </p:txBody>
      </p:sp>
      <p:cxnSp>
        <p:nvCxnSpPr>
          <p:cNvPr id="9" name="Curved Connector 8"/>
          <p:cNvCxnSpPr/>
          <p:nvPr/>
        </p:nvCxnSpPr>
        <p:spPr>
          <a:xfrm rot="16200000" flipH="1">
            <a:off x="2865863" y="2106690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/>
          <p:nvPr/>
        </p:nvCxnSpPr>
        <p:spPr>
          <a:xfrm rot="16200000" flipH="1">
            <a:off x="3551663" y="2563890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6200000" flipH="1">
            <a:off x="4389863" y="301811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rot="16200000" flipH="1">
            <a:off x="5380463" y="347531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373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Application Development (RAD)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4290177"/>
            <a:ext cx="8229600" cy="1928483"/>
          </a:xfrm>
        </p:spPr>
        <p:txBody>
          <a:bodyPr>
            <a:normAutofit/>
          </a:bodyPr>
          <a:lstStyle/>
          <a:p>
            <a:r>
              <a:rPr lang="en-US" dirty="0"/>
              <a:t>Requirements must be well understood and project scope constrained</a:t>
            </a:r>
          </a:p>
          <a:p>
            <a:r>
              <a:rPr lang="en-US" dirty="0"/>
              <a:t>Bad when new technology is introduced</a:t>
            </a:r>
          </a:p>
          <a:p>
            <a:r>
              <a:rPr lang="en-US" dirty="0"/>
              <a:t>Difficult to performance tune an app in a RAD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1863" y="195429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Business modeling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32463" y="241149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 modeling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42063" y="2865714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Process modeling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1663" y="3308269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Application generation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6063" y="3703914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Testing and delivery</a:t>
            </a:r>
          </a:p>
        </p:txBody>
      </p:sp>
      <p:cxnSp>
        <p:nvCxnSpPr>
          <p:cNvPr id="9" name="Curved Connector 8"/>
          <p:cNvCxnSpPr/>
          <p:nvPr/>
        </p:nvCxnSpPr>
        <p:spPr>
          <a:xfrm rot="16200000" flipH="1">
            <a:off x="2865863" y="2106690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/>
          <p:nvPr/>
        </p:nvCxnSpPr>
        <p:spPr>
          <a:xfrm rot="16200000" flipH="1">
            <a:off x="3551663" y="2563890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6200000" flipH="1">
            <a:off x="4389863" y="301811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rot="16200000" flipH="1">
            <a:off x="5380463" y="347531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1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7AAF-F0DF-454D-B98F-073E923D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87BE8-3D4E-8948-9877-5EE520A87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559998" cy="3760891"/>
          </a:xfrm>
        </p:spPr>
        <p:txBody>
          <a:bodyPr>
            <a:normAutofit fontScale="92500"/>
          </a:bodyPr>
          <a:lstStyle/>
          <a:p>
            <a:r>
              <a:rPr lang="en-US" dirty="0"/>
              <a:t>Not sure of requirements?  </a:t>
            </a:r>
          </a:p>
          <a:p>
            <a:pPr lvl="1"/>
            <a:r>
              <a:rPr lang="en-US" dirty="0"/>
              <a:t>“Do it twice!” – Fred Brooks</a:t>
            </a:r>
          </a:p>
          <a:p>
            <a:r>
              <a:rPr lang="en-US" dirty="0"/>
              <a:t>Version 1 is treated as a throwaway</a:t>
            </a:r>
          </a:p>
          <a:p>
            <a:r>
              <a:rPr lang="en-US" dirty="0"/>
              <a:t>Not “code-and-fix”</a:t>
            </a:r>
          </a:p>
          <a:p>
            <a:r>
              <a:rPr lang="en-US" dirty="0"/>
              <a:t>Still retains the discipline found in the waterfall model</a:t>
            </a:r>
          </a:p>
          <a:p>
            <a:r>
              <a:rPr lang="en-US" dirty="0"/>
              <a:t>Developers still know where they are in the process and next steps</a:t>
            </a:r>
          </a:p>
          <a:p>
            <a:r>
              <a:rPr lang="en-US" dirty="0"/>
              <a:t>Won’t get into them now… names are iterative incremental model, staged delivery model,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FEB93-C6D8-5C4F-8526-7A83D7044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759" b="15546"/>
          <a:stretch/>
        </p:blipFill>
        <p:spPr>
          <a:xfrm>
            <a:off x="6822614" y="2108201"/>
            <a:ext cx="3160012" cy="37608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110AA1-E994-D845-89C0-B0C27FDB151A}"/>
              </a:ext>
            </a:extLst>
          </p:cNvPr>
          <p:cNvSpPr/>
          <p:nvPr/>
        </p:nvSpPr>
        <p:spPr>
          <a:xfrm>
            <a:off x="6744555" y="6088922"/>
            <a:ext cx="33408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https://www.youtube.com/watch?v=StN49re9Nq8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787A1-8132-364A-97FE-DEB5E595506E}"/>
              </a:ext>
            </a:extLst>
          </p:cNvPr>
          <p:cNvSpPr txBox="1"/>
          <p:nvPr/>
        </p:nvSpPr>
        <p:spPr>
          <a:xfrm>
            <a:off x="6744555" y="5869092"/>
            <a:ext cx="2720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Fred Brooks keynote @ ICSE 2018</a:t>
            </a:r>
          </a:p>
        </p:txBody>
      </p:sp>
    </p:spTree>
    <p:extLst>
      <p:ext uri="{BB962C8B-B14F-4D97-AF65-F5344CB8AC3E}">
        <p14:creationId xmlns:p14="http://schemas.microsoft.com/office/powerpoint/2010/main" val="3726793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D863-BE0F-CC41-B5AA-3B27F508A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0A816-F87A-0740-AF62-3732F12C4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9580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Departure from manufacturing paradigm; move to lightweight process</a:t>
            </a:r>
          </a:p>
          <a:p>
            <a:r>
              <a:rPr lang="en-US" dirty="0"/>
              <a:t>Short iterative cycles and incremental design</a:t>
            </a:r>
          </a:p>
          <a:p>
            <a:r>
              <a:rPr lang="en-US" b="1" i="1" dirty="0"/>
              <a:t>Individuals and Interactions</a:t>
            </a:r>
            <a:r>
              <a:rPr lang="en-US" i="1" dirty="0"/>
              <a:t> over processes and tools</a:t>
            </a:r>
            <a:endParaRPr lang="en-US" dirty="0"/>
          </a:p>
          <a:p>
            <a:r>
              <a:rPr lang="en-US" b="1" i="1" dirty="0"/>
              <a:t>Working Software</a:t>
            </a:r>
            <a:r>
              <a:rPr lang="en-US" i="1" dirty="0"/>
              <a:t> over comprehensive documentation</a:t>
            </a:r>
            <a:endParaRPr lang="en-US" dirty="0"/>
          </a:p>
          <a:p>
            <a:r>
              <a:rPr lang="en-US" b="1" i="1" dirty="0"/>
              <a:t>Customer Collaboration</a:t>
            </a:r>
            <a:r>
              <a:rPr lang="en-US" i="1" dirty="0"/>
              <a:t> over contract negotiation</a:t>
            </a:r>
            <a:endParaRPr lang="en-US" dirty="0"/>
          </a:p>
          <a:p>
            <a:r>
              <a:rPr lang="en-US" b="1" i="1" dirty="0"/>
              <a:t>Responding to Change</a:t>
            </a:r>
            <a:r>
              <a:rPr lang="en-US" i="1" dirty="0"/>
              <a:t> over following a plan</a:t>
            </a:r>
            <a:endParaRPr lang="en-US" dirty="0"/>
          </a:p>
          <a:p>
            <a:endParaRPr lang="en-US" dirty="0"/>
          </a:p>
          <a:p>
            <a:r>
              <a:rPr lang="en-US" dirty="0"/>
              <a:t>Often involves test-driven development (TDD) and just barely good enough (JBGE) documentation</a:t>
            </a:r>
          </a:p>
          <a:p>
            <a:r>
              <a:rPr lang="en-US" dirty="0"/>
              <a:t>Examples: </a:t>
            </a:r>
            <a:r>
              <a:rPr lang="en-US" dirty="0" err="1"/>
              <a:t>eXtreme</a:t>
            </a:r>
            <a:r>
              <a:rPr lang="en-US" dirty="0"/>
              <a:t> Programming (XP), Scrum, Kanban</a:t>
            </a:r>
          </a:p>
          <a:p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1F6A6DC-3509-FC40-8404-68892B3C72E9}"/>
              </a:ext>
            </a:extLst>
          </p:cNvPr>
          <p:cNvSpPr/>
          <p:nvPr/>
        </p:nvSpPr>
        <p:spPr>
          <a:xfrm>
            <a:off x="7493620" y="2899317"/>
            <a:ext cx="602165" cy="1895707"/>
          </a:xfrm>
          <a:prstGeom prst="righ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ED726-AD85-7642-99C9-10A0C16F32DC}"/>
              </a:ext>
            </a:extLst>
          </p:cNvPr>
          <p:cNvSpPr txBox="1"/>
          <p:nvPr/>
        </p:nvSpPr>
        <p:spPr>
          <a:xfrm>
            <a:off x="8229601" y="3662504"/>
            <a:ext cx="2921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“Agile Manifesto”</a:t>
            </a:r>
          </a:p>
        </p:txBody>
      </p:sp>
    </p:spTree>
    <p:extLst>
      <p:ext uri="{BB962C8B-B14F-4D97-AF65-F5344CB8AC3E}">
        <p14:creationId xmlns:p14="http://schemas.microsoft.com/office/powerpoint/2010/main" val="2328256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D012-EA5F-024D-898F-32A6050A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77982-6A3D-784D-809E-3DC28A674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Weekly dev cycles (“sprints”) using a backlog of “issues”</a:t>
            </a:r>
          </a:p>
          <a:p>
            <a:r>
              <a:rPr lang="en-US" dirty="0"/>
              <a:t>Rotating project manager (PM)</a:t>
            </a:r>
          </a:p>
          <a:p>
            <a:r>
              <a:rPr lang="en-US" dirty="0"/>
              <a:t>User personas and stories</a:t>
            </a:r>
          </a:p>
          <a:p>
            <a:r>
              <a:rPr lang="en-US" dirty="0"/>
              <a:t>Pair programming</a:t>
            </a:r>
          </a:p>
          <a:p>
            <a:r>
              <a:rPr lang="en-US" dirty="0"/>
              <a:t>Quality-focus (w/ code reviews)</a:t>
            </a:r>
          </a:p>
          <a:p>
            <a:r>
              <a:rPr lang="en-US" dirty="0"/>
              <a:t>TDD (starting with sprint milestone 3)</a:t>
            </a:r>
          </a:p>
          <a:p>
            <a:endParaRPr lang="en-US" dirty="0"/>
          </a:p>
          <a:p>
            <a:r>
              <a:rPr lang="en-US" dirty="0"/>
              <a:t>(Others: cross-functional teams, informative workspaces)</a:t>
            </a:r>
          </a:p>
        </p:txBody>
      </p:sp>
    </p:spTree>
    <p:extLst>
      <p:ext uri="{BB962C8B-B14F-4D97-AF65-F5344CB8AC3E}">
        <p14:creationId xmlns:p14="http://schemas.microsoft.com/office/powerpoint/2010/main" val="2500024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2D5E-F9C2-7E40-88DA-A07E3076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22CB-22EA-C545-8AC6-48D10BE1D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998720" cy="3760891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From Ivar Jacobson, inventor of Rational Unified Process and the UML</a:t>
            </a:r>
          </a:p>
          <a:p>
            <a:r>
              <a:rPr lang="en-US" sz="2800" dirty="0"/>
              <a:t>”Select the practices you like”</a:t>
            </a:r>
          </a:p>
          <a:p>
            <a:r>
              <a:rPr lang="en-US" sz="2800" dirty="0"/>
              <a:t>Contribute practices to an ecosystem</a:t>
            </a:r>
          </a:p>
          <a:p>
            <a:r>
              <a:rPr lang="en-US" sz="2800" dirty="0">
                <a:hlinkClick r:id="rId2"/>
              </a:rPr>
              <a:t>https://www.youtube.com/watch?v=5Lwr-Szu4VI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10BA4-1250-3840-97FF-9B696E36C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52" t="27495" r="-1"/>
          <a:stretch/>
        </p:blipFill>
        <p:spPr>
          <a:xfrm>
            <a:off x="6329363" y="2108200"/>
            <a:ext cx="4165384" cy="425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18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6CE8-8379-C24F-9897-9BB1D7E0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you ever…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75C0-19F4-D341-87ED-846795580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… started work on a project and after a couple of weeks realized you didn’t fully understand what you were supposed to build?</a:t>
            </a:r>
          </a:p>
          <a:p>
            <a:r>
              <a:rPr lang="en-US" sz="2800" dirty="0"/>
              <a:t>… worked on a project and then near the deadline realized you didn’t have enough time to finish it?</a:t>
            </a:r>
          </a:p>
        </p:txBody>
      </p:sp>
    </p:spTree>
    <p:extLst>
      <p:ext uri="{BB962C8B-B14F-4D97-AF65-F5344CB8AC3E}">
        <p14:creationId xmlns:p14="http://schemas.microsoft.com/office/powerpoint/2010/main" val="1923763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A395-42EF-3742-B3EE-F29BAF9D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75380-EA93-1E40-BDC2-4478A301A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Collection of activities</a:t>
            </a:r>
          </a:p>
          <a:p>
            <a:pPr lvl="1"/>
            <a:r>
              <a:rPr lang="en-US" sz="2400" dirty="0"/>
              <a:t>Requirements, Design, Implementation, Testing, Deployment, Maintenance</a:t>
            </a:r>
          </a:p>
          <a:p>
            <a:r>
              <a:rPr lang="en-US" sz="2800" dirty="0"/>
              <a:t>Controls </a:t>
            </a:r>
            <a:r>
              <a:rPr lang="en-US" sz="2800" i="1" dirty="0"/>
              <a:t>how</a:t>
            </a:r>
            <a:r>
              <a:rPr lang="en-US" sz="2800" dirty="0"/>
              <a:t> project is developed, increasing quality and likelihood of success</a:t>
            </a:r>
          </a:p>
          <a:p>
            <a:r>
              <a:rPr lang="en-US" sz="2800" dirty="0"/>
              <a:t>Manage resources</a:t>
            </a:r>
          </a:p>
          <a:p>
            <a:r>
              <a:rPr lang="en-US" sz="2800" dirty="0"/>
              <a:t>Communication</a:t>
            </a:r>
          </a:p>
          <a:p>
            <a:pPr lvl="1"/>
            <a:r>
              <a:rPr lang="en-US" sz="2400" dirty="0"/>
              <a:t>With customers and users</a:t>
            </a:r>
          </a:p>
          <a:p>
            <a:pPr lvl="1"/>
            <a:r>
              <a:rPr lang="en-US" sz="2400" dirty="0"/>
              <a:t>Between developers</a:t>
            </a:r>
          </a:p>
        </p:txBody>
      </p:sp>
    </p:spTree>
    <p:extLst>
      <p:ext uri="{BB962C8B-B14F-4D97-AF65-F5344CB8AC3E}">
        <p14:creationId xmlns:p14="http://schemas.microsoft.com/office/powerpoint/2010/main" val="2320732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3A033-227B-ED4D-AF74-FC6CEAEE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process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7E500-635A-9240-BD3D-447739E40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Determines the order of stages involved in software development and evolution</a:t>
            </a:r>
          </a:p>
          <a:p>
            <a:r>
              <a:rPr lang="en-US" sz="2800" dirty="0"/>
              <a:t>Establishes transition criteria for moving from one stage to the next</a:t>
            </a:r>
          </a:p>
          <a:p>
            <a:r>
              <a:rPr lang="en-US" sz="2800" dirty="0"/>
              <a:t>Synonymous with </a:t>
            </a:r>
            <a:r>
              <a:rPr lang="en-US" sz="2800" i="1" dirty="0"/>
              <a:t>lifecycle model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054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AE66-F5BB-FF4D-935D-7907EA2C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AB15-CDBE-F146-B1B2-927B2EF9E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Customers often don’t know what they want exactly</a:t>
            </a:r>
          </a:p>
          <a:p>
            <a:r>
              <a:rPr lang="en-US" sz="2800" dirty="0"/>
              <a:t>Customers have vague idea of problem to be solved, but is unable to translate this into precisely defined goals</a:t>
            </a:r>
          </a:p>
          <a:p>
            <a:r>
              <a:rPr lang="en-US" sz="2800" dirty="0"/>
              <a:t>Customers have difficulty predicting what system should do in the future</a:t>
            </a:r>
          </a:p>
          <a:p>
            <a:r>
              <a:rPr lang="en-US" sz="2800" dirty="0"/>
              <a:t>Software engineers may have little to no experience with the business domain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3474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activities found in any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Feasibility study</a:t>
            </a:r>
          </a:p>
          <a:p>
            <a:r>
              <a:rPr lang="en-US" sz="2400" dirty="0"/>
              <a:t>Requirements definition</a:t>
            </a:r>
          </a:p>
          <a:p>
            <a:r>
              <a:rPr lang="en-US" sz="2400" dirty="0"/>
              <a:t>Software architecture (high-level)</a:t>
            </a:r>
          </a:p>
          <a:p>
            <a:r>
              <a:rPr lang="en-US" sz="2400" dirty="0"/>
              <a:t>Software design (more detailed)</a:t>
            </a:r>
          </a:p>
          <a:p>
            <a:r>
              <a:rPr lang="en-US" sz="2400" dirty="0"/>
              <a:t>Coding and module testing</a:t>
            </a:r>
          </a:p>
          <a:p>
            <a:r>
              <a:rPr lang="en-US" sz="2400" dirty="0"/>
              <a:t>Integration and system testing</a:t>
            </a:r>
          </a:p>
          <a:p>
            <a:r>
              <a:rPr lang="en-US" sz="2400" dirty="0"/>
              <a:t>Delivery, deployment, and maintenance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7496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1786" y="4609475"/>
            <a:ext cx="7467600" cy="182879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Sequential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Phase-based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Document-driven (or, more accurately, </a:t>
            </a:r>
            <a:r>
              <a:rPr lang="en-US" b="1" i="1" dirty="0"/>
              <a:t>artifact</a:t>
            </a:r>
            <a:r>
              <a:rPr lang="en-US" dirty="0"/>
              <a:t>-driven)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Inspired by manufacturing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1786" y="21710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Feasibility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3786" y="26282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3386" y="30092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Architecture/design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1586" y="345183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Coding &amp; module 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5986" y="38474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Integration &amp; system testing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7586" y="4228475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Delivery, deployment, &amp; maintenance</a:t>
            </a:r>
          </a:p>
        </p:txBody>
      </p:sp>
      <p:cxnSp>
        <p:nvCxnSpPr>
          <p:cNvPr id="11" name="Curved Connector 10"/>
          <p:cNvCxnSpPr/>
          <p:nvPr/>
        </p:nvCxnSpPr>
        <p:spPr>
          <a:xfrm rot="16200000" flipH="1">
            <a:off x="2387186" y="23234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3072986" y="2780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4139786" y="3161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282786" y="36188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H="1">
            <a:off x="6501986" y="399987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153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1786" y="21710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Feasibility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3786" y="26282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3386" y="30092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Architecture/design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1586" y="345183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Coding &amp; module 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5986" y="38474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Integration &amp; system testing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7586" y="4228475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Delivery, deployment, &amp; maintenance</a:t>
            </a:r>
          </a:p>
        </p:txBody>
      </p:sp>
      <p:cxnSp>
        <p:nvCxnSpPr>
          <p:cNvPr id="11" name="Curved Connector 10"/>
          <p:cNvCxnSpPr/>
          <p:nvPr/>
        </p:nvCxnSpPr>
        <p:spPr>
          <a:xfrm rot="16200000" flipH="1">
            <a:off x="2387186" y="23234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3072986" y="2780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4139786" y="3161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282786" y="36188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H="1">
            <a:off x="6501986" y="399987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997C484-2CBB-4845-89C9-D9813EEEF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650521"/>
            <a:ext cx="10058400" cy="1764267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/>
              <a:t>Each phase has</a:t>
            </a:r>
            <a:r>
              <a:rPr lang="en-US" i="1" dirty="0"/>
              <a:t> deliverables</a:t>
            </a:r>
            <a:r>
              <a:rPr lang="en-US" dirty="0"/>
              <a:t> associated with it</a:t>
            </a:r>
          </a:p>
          <a:p>
            <a:pPr marL="457200" indent="-457200"/>
            <a:r>
              <a:rPr lang="en-US" dirty="0"/>
              <a:t>Deliverables signal the transition from one phase to the next</a:t>
            </a:r>
          </a:p>
          <a:p>
            <a:pPr marL="857250" lvl="1" indent="-457200"/>
            <a:r>
              <a:rPr lang="en-US" dirty="0"/>
              <a:t>Deliverables are usually </a:t>
            </a:r>
            <a:r>
              <a:rPr lang="en-US" i="1" dirty="0"/>
              <a:t>reviewed</a:t>
            </a:r>
            <a:r>
              <a:rPr lang="en-US" dirty="0"/>
              <a:t> and accepted before going on to the next phase</a:t>
            </a:r>
          </a:p>
          <a:p>
            <a:pPr marL="457200" indent="-457200"/>
            <a:r>
              <a:rPr lang="en-US" dirty="0"/>
              <a:t>Deliverables are often a </a:t>
            </a:r>
            <a:r>
              <a:rPr lang="en-US" i="1" dirty="0"/>
              <a:t>document</a:t>
            </a:r>
            <a:r>
              <a:rPr lang="en-US" dirty="0"/>
              <a:t> or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29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1786" y="21710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Feasibility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3786" y="26282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3386" y="30092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Architecture/design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1586" y="345183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Coding &amp; module 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5986" y="38474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Integration &amp; system testing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7586" y="4228475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Delivery, deployment, &amp; maintenance</a:t>
            </a:r>
          </a:p>
        </p:txBody>
      </p:sp>
      <p:cxnSp>
        <p:nvCxnSpPr>
          <p:cNvPr id="11" name="Curved Connector 10"/>
          <p:cNvCxnSpPr/>
          <p:nvPr/>
        </p:nvCxnSpPr>
        <p:spPr>
          <a:xfrm rot="16200000" flipH="1">
            <a:off x="2387186" y="23234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3072986" y="2780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4139786" y="3161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282786" y="36188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H="1">
            <a:off x="6501986" y="399987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997C484-2CBB-4845-89C9-D9813EEEF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650521"/>
            <a:ext cx="10058400" cy="1764267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/>
              <a:t>In-class: What can you foresee as drawbacks to a waterfall lifecycle model?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048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412426"/>
      </a:dk2>
      <a:lt2>
        <a:srgbClr val="E2E3E8"/>
      </a:lt2>
      <a:accent1>
        <a:srgbClr val="B4A020"/>
      </a:accent1>
      <a:accent2>
        <a:srgbClr val="D56D17"/>
      </a:accent2>
      <a:accent3>
        <a:srgbClr val="E73029"/>
      </a:accent3>
      <a:accent4>
        <a:srgbClr val="D51760"/>
      </a:accent4>
      <a:accent5>
        <a:srgbClr val="E729C1"/>
      </a:accent5>
      <a:accent6>
        <a:srgbClr val="AC17D5"/>
      </a:accent6>
      <a:hlink>
        <a:srgbClr val="C14694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716</Words>
  <Application>Microsoft Macintosh PowerPoint</Application>
  <PresentationFormat>Widescreen</PresentationFormat>
  <Paragraphs>131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Wingdings</vt:lpstr>
      <vt:lpstr>RetrospectVTI</vt:lpstr>
      <vt:lpstr>Software Development Lifecycle (SDLC) Models</vt:lpstr>
      <vt:lpstr>Have you ever…</vt:lpstr>
      <vt:lpstr>What is a process?</vt:lpstr>
      <vt:lpstr>What is a process model?</vt:lpstr>
      <vt:lpstr>Challenges</vt:lpstr>
      <vt:lpstr>Major activities found in any process</vt:lpstr>
      <vt:lpstr>Waterfall Models</vt:lpstr>
      <vt:lpstr>Waterfall Models</vt:lpstr>
      <vt:lpstr>Critical Evaluation</vt:lpstr>
      <vt:lpstr>Critical Evaluation</vt:lpstr>
      <vt:lpstr>Feedback Loops</vt:lpstr>
      <vt:lpstr>Rapid Application Development (RAD) Model</vt:lpstr>
      <vt:lpstr>Rapid Application Development (RAD) Model</vt:lpstr>
      <vt:lpstr>Evolutionary Models</vt:lpstr>
      <vt:lpstr>Agile Models</vt:lpstr>
      <vt:lpstr>Our Process</vt:lpstr>
      <vt:lpstr>The Future of Process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Lifecycle (SDLC) Models</dc:title>
  <dc:creator>Jason Shepherd</dc:creator>
  <cp:lastModifiedBy>Jason Shepherd</cp:lastModifiedBy>
  <cp:revision>55</cp:revision>
  <dcterms:created xsi:type="dcterms:W3CDTF">2019-08-25T03:12:15Z</dcterms:created>
  <dcterms:modified xsi:type="dcterms:W3CDTF">2019-08-29T03:36:18Z</dcterms:modified>
</cp:coreProperties>
</file>